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341" r:id="rId3"/>
    <p:sldId id="318" r:id="rId4"/>
    <p:sldId id="319" r:id="rId5"/>
    <p:sldId id="322" r:id="rId6"/>
    <p:sldId id="321" r:id="rId7"/>
    <p:sldId id="257" r:id="rId8"/>
    <p:sldId id="258" r:id="rId9"/>
    <p:sldId id="320" r:id="rId10"/>
    <p:sldId id="323" r:id="rId11"/>
    <p:sldId id="324" r:id="rId12"/>
    <p:sldId id="325" r:id="rId13"/>
    <p:sldId id="326" r:id="rId14"/>
    <p:sldId id="327" r:id="rId15"/>
    <p:sldId id="328" r:id="rId16"/>
    <p:sldId id="329" r:id="rId17"/>
    <p:sldId id="330" r:id="rId18"/>
    <p:sldId id="344" r:id="rId19"/>
    <p:sldId id="331" r:id="rId20"/>
    <p:sldId id="332" r:id="rId21"/>
    <p:sldId id="333" r:id="rId22"/>
    <p:sldId id="334" r:id="rId23"/>
    <p:sldId id="340" r:id="rId24"/>
    <p:sldId id="342" r:id="rId25"/>
    <p:sldId id="335" r:id="rId26"/>
    <p:sldId id="343" r:id="rId27"/>
    <p:sldId id="336" r:id="rId28"/>
    <p:sldId id="339" r:id="rId29"/>
    <p:sldId id="338" r:id="rId3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918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42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38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75DE4-FEE6-4EB1-A375-2F1263BEB9EF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A902D-EB13-4BE4-B4FC-CC2178FB491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A2A80B-CFD6-486D-93AF-BAF36C2736DC}" type="datetimeFigureOut">
              <a:rPr lang="fr-FR" smtClean="0"/>
              <a:pPr/>
              <a:t>05/04/2019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F63A3-C7F1-4DAF-967A-0CBBACA8205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11560" y="836712"/>
            <a:ext cx="7772400" cy="1470025"/>
          </a:xfrm>
          <a:solidFill>
            <a:srgbClr val="FFFF00"/>
          </a:solidFill>
        </p:spPr>
        <p:txBody>
          <a:bodyPr/>
          <a:lstStyle/>
          <a:p>
            <a:r>
              <a:rPr lang="fr-FR" dirty="0" smtClean="0"/>
              <a:t>ANGLES DE GANN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2492896"/>
            <a:ext cx="6400800" cy="2448272"/>
          </a:xfrm>
        </p:spPr>
        <p:txBody>
          <a:bodyPr/>
          <a:lstStyle/>
          <a:p>
            <a:r>
              <a:rPr lang="fr-FR" dirty="0" smtClean="0">
                <a:solidFill>
                  <a:schemeClr val="tx1"/>
                </a:solidFill>
              </a:rPr>
              <a:t>Selon GANN, </a:t>
            </a:r>
          </a:p>
          <a:p>
            <a:r>
              <a:rPr lang="fr-FR" b="1" dirty="0" smtClean="0">
                <a:solidFill>
                  <a:schemeClr val="tx1"/>
                </a:solidFill>
              </a:rPr>
              <a:t>l’Angle (1x1) 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– 1 Unité de Prix x 1 Unité de Temps - </a:t>
            </a:r>
          </a:p>
          <a:p>
            <a:r>
              <a:rPr lang="fr-FR" dirty="0" smtClean="0">
                <a:solidFill>
                  <a:schemeClr val="tx1"/>
                </a:solidFill>
              </a:rPr>
              <a:t>est </a:t>
            </a:r>
            <a:r>
              <a:rPr lang="fr-FR" b="1" dirty="0" smtClean="0">
                <a:solidFill>
                  <a:schemeClr val="tx1"/>
                </a:solidFill>
              </a:rPr>
              <a:t>l’Angle le plus important</a:t>
            </a:r>
            <a:r>
              <a:rPr lang="fr-FR" dirty="0" smtClean="0">
                <a:solidFill>
                  <a:schemeClr val="tx1"/>
                </a:solidFill>
              </a:rPr>
              <a:t>.</a:t>
            </a:r>
            <a:endParaRPr lang="fr-FR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7082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274638"/>
            <a:ext cx="8715436" cy="1143000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err="1" smtClean="0"/>
              <a:t>Nothing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a match </a:t>
            </a:r>
            <a:r>
              <a:rPr lang="fr-FR" dirty="0" err="1" smtClean="0"/>
              <a:t>against</a:t>
            </a:r>
            <a:r>
              <a:rPr lang="fr-FR" dirty="0" smtClean="0"/>
              <a:t> the 45° Angle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Quand les Prix et le Temps </a:t>
            </a:r>
            <a:r>
              <a:rPr lang="fr-FR" dirty="0" smtClean="0"/>
              <a:t>« Squares »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060605" y="1600200"/>
            <a:ext cx="502278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(1x1) ou 45 ° ?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04361"/>
            <a:ext cx="8229600" cy="4117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Un concept </a:t>
            </a:r>
            <a:r>
              <a:rPr lang="fr-FR" dirty="0" err="1" smtClean="0"/>
              <a:t>gannien</a:t>
            </a:r>
            <a:r>
              <a:rPr lang="fr-FR" dirty="0" smtClean="0"/>
              <a:t> : </a:t>
            </a:r>
            <a:br>
              <a:rPr lang="fr-FR" dirty="0" smtClean="0"/>
            </a:br>
            <a:r>
              <a:rPr lang="fr-FR" dirty="0" smtClean="0"/>
              <a:t>les rapports entre le Prix et le Temps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24680"/>
            <a:ext cx="8229600" cy="4077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GBPJPY 30 minutes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8922" y="1600200"/>
            <a:ext cx="804615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1354162"/>
          </a:xfrm>
        </p:spPr>
        <p:txBody>
          <a:bodyPr>
            <a:noAutofit/>
          </a:bodyPr>
          <a:lstStyle/>
          <a:p>
            <a:r>
              <a:rPr lang="fr-FR" sz="3200" dirty="0" smtClean="0">
                <a:solidFill>
                  <a:schemeClr val="tx1"/>
                </a:solidFill>
              </a:rPr>
              <a:t>Selon GANN, l’Angle (1x1)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>
                <a:solidFill>
                  <a:schemeClr val="tx1"/>
                </a:solidFill>
              </a:rPr>
              <a:t>– 1 Unité de Prix x 1 Unité de Temps -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>
                <a:solidFill>
                  <a:schemeClr val="tx1"/>
                </a:solidFill>
              </a:rPr>
              <a:t>est l’Angle où les Prix et le Temps sont </a:t>
            </a:r>
            <a:r>
              <a:rPr lang="fr-FR" sz="3200" b="1" dirty="0" smtClean="0">
                <a:solidFill>
                  <a:schemeClr val="tx1"/>
                </a:solidFill>
              </a:rPr>
              <a:t>à l’équilibre.</a:t>
            </a:r>
            <a:endParaRPr lang="fr-FR" sz="3200" b="1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988840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354162"/>
          </a:xfrm>
        </p:spPr>
        <p:txBody>
          <a:bodyPr>
            <a:noAutofit/>
          </a:bodyPr>
          <a:lstStyle/>
          <a:p>
            <a:r>
              <a:rPr lang="fr-FR" sz="3200" dirty="0" smtClean="0">
                <a:solidFill>
                  <a:schemeClr val="tx1"/>
                </a:solidFill>
              </a:rPr>
              <a:t>Selon GANN, l’Angle (1x1)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>
                <a:solidFill>
                  <a:schemeClr val="tx1"/>
                </a:solidFill>
              </a:rPr>
              <a:t>– 1 Unité de Prix x 1 Unité de Temps - </a:t>
            </a:r>
            <a:br>
              <a:rPr lang="fr-FR" sz="3200" dirty="0" smtClean="0">
                <a:solidFill>
                  <a:schemeClr val="tx1"/>
                </a:solidFill>
              </a:rPr>
            </a:br>
            <a:r>
              <a:rPr lang="fr-FR" sz="3200" dirty="0" smtClean="0">
                <a:solidFill>
                  <a:schemeClr val="tx1"/>
                </a:solidFill>
              </a:rPr>
              <a:t>est l’Angle où les Prix et le Temps sont </a:t>
            </a:r>
            <a:r>
              <a:rPr lang="fr-FR" sz="3200" b="1" dirty="0" smtClean="0">
                <a:solidFill>
                  <a:schemeClr val="tx1"/>
                </a:solidFill>
              </a:rPr>
              <a:t>à l’équilibre.</a:t>
            </a:r>
            <a:endParaRPr lang="fr-FR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96918"/>
            <a:ext cx="8229600" cy="3732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Application pratique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85273"/>
            <a:ext cx="8229600" cy="4355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Maurel et </a:t>
            </a:r>
            <a:r>
              <a:rPr lang="fr-FR" dirty="0" err="1" smtClean="0"/>
              <a:t>Prom</a:t>
            </a:r>
            <a:r>
              <a:rPr lang="fr-FR" dirty="0" smtClean="0"/>
              <a:t>,</a:t>
            </a:r>
            <a:br>
              <a:rPr lang="fr-FR" dirty="0" smtClean="0"/>
            </a:br>
            <a:r>
              <a:rPr lang="fr-FR" dirty="0" smtClean="0"/>
              <a:t>sans coloriage, sans commentaires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Centre de Gravité, </a:t>
            </a:r>
            <a:br>
              <a:rPr lang="fr-FR" sz="3600" dirty="0" smtClean="0"/>
            </a:br>
            <a:r>
              <a:rPr lang="fr-FR" sz="3600" dirty="0" smtClean="0"/>
              <a:t>Zone de Force, Zone de Faiblesse</a:t>
            </a:r>
            <a:br>
              <a:rPr lang="fr-FR" sz="3600" dirty="0" smtClean="0"/>
            </a:br>
            <a:r>
              <a:rPr lang="fr-FR" sz="3600" dirty="0" smtClean="0"/>
              <a:t>Maurel &amp; </a:t>
            </a:r>
            <a:r>
              <a:rPr lang="fr-FR" sz="3600" dirty="0" err="1" smtClean="0"/>
              <a:t>Prom</a:t>
            </a:r>
            <a:r>
              <a:rPr lang="fr-FR" sz="3600" dirty="0" smtClean="0"/>
              <a:t> 2009 / 2021</a:t>
            </a:r>
            <a:endParaRPr lang="fr-FR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496"/>
            <a:ext cx="8229600" cy="3676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Centre de Gravité &amp; Sinusoïde</a:t>
            </a:r>
            <a:br>
              <a:rPr lang="fr-FR" dirty="0" smtClean="0"/>
            </a:br>
            <a:r>
              <a:rPr lang="fr-FR" dirty="0" smtClean="0"/>
              <a:t>Maurel et </a:t>
            </a:r>
            <a:r>
              <a:rPr lang="fr-FR" dirty="0" err="1" smtClean="0"/>
              <a:t>Prom</a:t>
            </a:r>
            <a:r>
              <a:rPr lang="fr-FR" dirty="0" smtClean="0"/>
              <a:t> 2009 / 2021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91815"/>
            <a:ext cx="8229600" cy="3742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Zone de Force / Zone de Faiblesse</a:t>
            </a:r>
            <a:br>
              <a:rPr lang="fr-FR" dirty="0" smtClean="0"/>
            </a:br>
            <a:r>
              <a:rPr lang="fr-FR" dirty="0" smtClean="0"/>
              <a:t>2009 / 2021</a:t>
            </a:r>
            <a:endParaRPr lang="fr-FR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51818"/>
            <a:ext cx="8229600" cy="3622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fr-FR" dirty="0" smtClean="0"/>
              <a:t>Zone de Force / Zone de Faiblesse</a:t>
            </a:r>
            <a:br>
              <a:rPr lang="fr-FR" dirty="0" smtClean="0"/>
            </a:br>
            <a:r>
              <a:rPr lang="fr-FR" dirty="0" smtClean="0"/>
              <a:t>1991 / 2023</a:t>
            </a:r>
            <a:endParaRPr lang="fr-FR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30326"/>
            <a:ext cx="8229600" cy="4065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401080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NORDSON au dessus de son Angle (1x1) 2009 / 2021</a:t>
            </a:r>
            <a:endParaRPr lang="fr-FR" sz="3600" dirty="0"/>
          </a:p>
        </p:txBody>
      </p:sp>
      <p:pic>
        <p:nvPicPr>
          <p:cNvPr id="4" name="Espace réservé du contenu 3" descr="http://www.tts.lu/imguser/forum/20150430/160532703336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17037"/>
            <a:ext cx="8229600" cy="34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Blé : 2010 / 2018 </a:t>
            </a:r>
            <a:br>
              <a:rPr lang="fr-FR" dirty="0" smtClean="0"/>
            </a:br>
            <a:r>
              <a:rPr lang="fr-FR" dirty="0" smtClean="0"/>
              <a:t>suit sa Zone d’Hésitation Descendante</a:t>
            </a:r>
            <a:endParaRPr lang="fr-FR" dirty="0"/>
          </a:p>
        </p:txBody>
      </p:sp>
      <p:pic>
        <p:nvPicPr>
          <p:cNvPr id="4" name="Espace réservé du contenu 3" descr="http://www.tts.lu/imguser/forum/20150420/00031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73207"/>
            <a:ext cx="8229600" cy="3979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S&amp;P 500 </a:t>
            </a:r>
            <a:br>
              <a:rPr lang="fr-FR" sz="3600" dirty="0" smtClean="0"/>
            </a:br>
            <a:r>
              <a:rPr lang="fr-FR" sz="3600" dirty="0" smtClean="0"/>
              <a:t>au dessus de sa Zone d’Hésitation Ascendante</a:t>
            </a:r>
            <a:endParaRPr lang="fr-FR" sz="3600" dirty="0"/>
          </a:p>
        </p:txBody>
      </p:sp>
      <p:pic>
        <p:nvPicPr>
          <p:cNvPr id="5" name="Espace réservé du contenu 4" descr="http://www.tts.lu/imguser/forum/20140626/115006392602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964217"/>
            <a:ext cx="8229600" cy="3797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Les Angles de </a:t>
            </a:r>
            <a:r>
              <a:rPr lang="fr-FR" dirty="0" err="1" smtClean="0"/>
              <a:t>Gann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Des indicateurs de Sentiment ?</a:t>
            </a:r>
            <a:endParaRPr lang="fr-F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L’Argent fluctue en dessous </a:t>
            </a:r>
            <a:br>
              <a:rPr lang="fr-FR" sz="3600" dirty="0" smtClean="0"/>
            </a:br>
            <a:r>
              <a:rPr lang="fr-FR" sz="3600" dirty="0" smtClean="0"/>
              <a:t>de sa Zone d’Hésitation descendante</a:t>
            </a:r>
            <a:endParaRPr lang="fr-FR" sz="3600" dirty="0"/>
          </a:p>
        </p:txBody>
      </p:sp>
      <p:pic>
        <p:nvPicPr>
          <p:cNvPr id="4" name="Espace réservé du contenu 3" descr="http://www.tts.lu/imguser/forum/20140712/224945694563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68866"/>
            <a:ext cx="8229600" cy="4188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600" dirty="0" smtClean="0"/>
              <a:t>L’Argent revient </a:t>
            </a:r>
            <a:br>
              <a:rPr lang="fr-FR" sz="3600" dirty="0" smtClean="0"/>
            </a:br>
            <a:r>
              <a:rPr lang="fr-FR" sz="3600" dirty="0" smtClean="0"/>
              <a:t>dans sa Zone d’Hésitation Ascendante</a:t>
            </a:r>
            <a:endParaRPr lang="fr-FR" sz="3600" dirty="0"/>
          </a:p>
        </p:txBody>
      </p:sp>
      <p:pic>
        <p:nvPicPr>
          <p:cNvPr id="4" name="Espace réservé du contenu 3" descr="http://www.tts.lu/imguser/forum/20140712/22502888717.pn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33548"/>
            <a:ext cx="8229600" cy="425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4282" y="357166"/>
            <a:ext cx="8715436" cy="1143000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Depuis le + bas de Mars 2009, le CAC 40 fluctue     au sein de sa Zone d’Hésitation Ascendante</a:t>
            </a:r>
            <a:endParaRPr lang="fr-FR" sz="32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34081"/>
            <a:ext cx="8229600" cy="365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Le CAC 40 </a:t>
            </a:r>
            <a:br>
              <a:rPr lang="fr-FR" dirty="0" smtClean="0"/>
            </a:br>
            <a:r>
              <a:rPr lang="fr-FR" dirty="0" smtClean="0"/>
              <a:t>au dessus et en dessous </a:t>
            </a:r>
            <a:br>
              <a:rPr lang="fr-FR" dirty="0" smtClean="0"/>
            </a:br>
            <a:r>
              <a:rPr lang="fr-FR" dirty="0" smtClean="0"/>
              <a:t>de son Angle Ascendant (1x1)</a:t>
            </a:r>
            <a:endParaRPr lang="fr-FR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2643182"/>
            <a:ext cx="8229600" cy="3604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572560" cy="1285884"/>
          </a:xfrm>
          <a:solidFill>
            <a:schemeClr val="bg1">
              <a:lumMod val="85000"/>
            </a:schemeClr>
          </a:solidFill>
        </p:spPr>
        <p:txBody>
          <a:bodyPr>
            <a:noAutofit/>
          </a:bodyPr>
          <a:lstStyle/>
          <a:p>
            <a:r>
              <a:rPr lang="fr-FR" sz="3200" dirty="0" smtClean="0"/>
              <a:t>Le DAX – 2016 / 2020 </a:t>
            </a:r>
            <a:br>
              <a:rPr lang="fr-FR" sz="3200" dirty="0" smtClean="0"/>
            </a:br>
            <a:r>
              <a:rPr lang="fr-FR" sz="3200" dirty="0" smtClean="0"/>
              <a:t>au dessus de son Angle  (1x1) Ascendant</a:t>
            </a:r>
            <a:br>
              <a:rPr lang="fr-FR" sz="3200" dirty="0" smtClean="0"/>
            </a:br>
            <a:endParaRPr lang="fr-FR" sz="32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95910"/>
            <a:ext cx="8229600" cy="353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DAX 2016 / 2020 : </a:t>
            </a:r>
            <a:br>
              <a:rPr lang="fr-FR" dirty="0" smtClean="0"/>
            </a:br>
            <a:r>
              <a:rPr lang="fr-FR" dirty="0" smtClean="0"/>
              <a:t>Horizontales, Diagonales, Verticales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066465"/>
            <a:ext cx="8229600" cy="3593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Le NIKKEI évite les Cercles de Conflit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120321"/>
            <a:ext cx="8229600" cy="3485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572560" cy="1143000"/>
          </a:xfrm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fr-FR" dirty="0" smtClean="0"/>
              <a:t>Siemens 2009 / 2021</a:t>
            </a:r>
            <a:br>
              <a:rPr lang="fr-FR" dirty="0" smtClean="0"/>
            </a:br>
            <a:r>
              <a:rPr lang="fr-FR" dirty="0" smtClean="0"/>
              <a:t>Validité, Simplicité, Efficacité du Système</a:t>
            </a:r>
            <a:endParaRPr lang="fr-F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896868"/>
            <a:ext cx="8229600" cy="3932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3 Densités</a:t>
            </a:r>
            <a:endParaRPr lang="fr-FR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3275" y="1600200"/>
            <a:ext cx="379744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Flipper 1</a:t>
            </a:r>
            <a:endParaRPr lang="fr-FR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0178" y="1600200"/>
            <a:ext cx="454364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fr-FR" dirty="0" smtClean="0"/>
              <a:t>Flipper 2</a:t>
            </a:r>
            <a:endParaRPr lang="fr-FR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4520" y="1600200"/>
            <a:ext cx="3774959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4583</TotalTime>
  <Words>184</Words>
  <Application>Microsoft Office PowerPoint</Application>
  <PresentationFormat>Affichage à l'écran (4:3)</PresentationFormat>
  <Paragraphs>34</Paragraphs>
  <Slides>29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0" baseType="lpstr">
      <vt:lpstr>Thème Office</vt:lpstr>
      <vt:lpstr>ANGLES DE GANN</vt:lpstr>
      <vt:lpstr>Nothing is a match against the 45° Angle</vt:lpstr>
      <vt:lpstr>Quand les Prix et le Temps « Squares »</vt:lpstr>
      <vt:lpstr>(1x1) ou 45 ° ?</vt:lpstr>
      <vt:lpstr>Un concept gannien :  les rapports entre le Prix et le Temps</vt:lpstr>
      <vt:lpstr>GBPJPY 30 minutes</vt:lpstr>
      <vt:lpstr>Selon GANN, l’Angle (1x1)  – 1 Unité de Prix x 1 Unité de Temps -  est l’Angle où les Prix et le Temps sont à l’équilibre.</vt:lpstr>
      <vt:lpstr>Selon GANN, l’Angle (1x1)  – 1 Unité de Prix x 1 Unité de Temps -  est l’Angle où les Prix et le Temps sont à l’équilibre.</vt:lpstr>
      <vt:lpstr>Application pratique</vt:lpstr>
      <vt:lpstr>Maurel et Prom, sans coloriage, sans commentaires</vt:lpstr>
      <vt:lpstr>Centre de Gravité,  Zone de Force, Zone de Faiblesse Maurel &amp; Prom 2009 / 2021</vt:lpstr>
      <vt:lpstr>Centre de Gravité &amp; Sinusoïde Maurel et Prom 2009 / 2021</vt:lpstr>
      <vt:lpstr>Zone de Force / Zone de Faiblesse 2009 / 2021</vt:lpstr>
      <vt:lpstr>Zone de Force / Zone de Faiblesse 1991 / 2023</vt:lpstr>
      <vt:lpstr>NORDSON au dessus de son Angle (1x1) 2009 / 2021</vt:lpstr>
      <vt:lpstr>Blé : 2010 / 2018  suit sa Zone d’Hésitation Descendante</vt:lpstr>
      <vt:lpstr>S&amp;P 500  au dessus de sa Zone d’Hésitation Ascendante</vt:lpstr>
      <vt:lpstr>Les Angles de Gann</vt:lpstr>
      <vt:lpstr>L’Argent fluctue en dessous  de sa Zone d’Hésitation descendante</vt:lpstr>
      <vt:lpstr>L’Argent revient  dans sa Zone d’Hésitation Ascendante</vt:lpstr>
      <vt:lpstr>Depuis le + bas de Mars 2009, le CAC 40 fluctue     au sein de sa Zone d’Hésitation Ascendante</vt:lpstr>
      <vt:lpstr>Le CAC 40  au dessus et en dessous  de son Angle Ascendant (1x1)</vt:lpstr>
      <vt:lpstr>Le DAX – 2016 / 2020  au dessus de son Angle  (1x1) Ascendant </vt:lpstr>
      <vt:lpstr>DAX 2016 / 2020 :  Horizontales, Diagonales, Verticales</vt:lpstr>
      <vt:lpstr>Le NIKKEI évite les Cercles de Conflit</vt:lpstr>
      <vt:lpstr>Siemens 2009 / 2021 Validité, Simplicité, Efficacité du Système</vt:lpstr>
      <vt:lpstr>3 Densités</vt:lpstr>
      <vt:lpstr>Flipper 1</vt:lpstr>
      <vt:lpstr>Flipper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ANGLES DE GANN</dc:title>
  <dc:creator>alain</dc:creator>
  <cp:lastModifiedBy>darty</cp:lastModifiedBy>
  <cp:revision>253</cp:revision>
  <dcterms:created xsi:type="dcterms:W3CDTF">2013-03-22T10:49:34Z</dcterms:created>
  <dcterms:modified xsi:type="dcterms:W3CDTF">2019-04-05T19:23:48Z</dcterms:modified>
</cp:coreProperties>
</file>