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9" r:id="rId2"/>
    <p:sldId id="310" r:id="rId3"/>
    <p:sldId id="325" r:id="rId4"/>
    <p:sldId id="324" r:id="rId5"/>
    <p:sldId id="323" r:id="rId6"/>
    <p:sldId id="271" r:id="rId7"/>
    <p:sldId id="270" r:id="rId8"/>
    <p:sldId id="273" r:id="rId9"/>
    <p:sldId id="272" r:id="rId10"/>
    <p:sldId id="274" r:id="rId11"/>
    <p:sldId id="275" r:id="rId12"/>
    <p:sldId id="319" r:id="rId13"/>
    <p:sldId id="311" r:id="rId14"/>
    <p:sldId id="318" r:id="rId15"/>
    <p:sldId id="312" r:id="rId16"/>
    <p:sldId id="313" r:id="rId17"/>
    <p:sldId id="314" r:id="rId18"/>
    <p:sldId id="315" r:id="rId19"/>
    <p:sldId id="316" r:id="rId20"/>
    <p:sldId id="317" r:id="rId21"/>
    <p:sldId id="320" r:id="rId22"/>
    <p:sldId id="321" r:id="rId23"/>
    <p:sldId id="322" r:id="rId2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03/07/2018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03/07/2018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03/07/2018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03/07/2018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03/07/2018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03/07/2018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03/07/2018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03/07/2018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03/07/2018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03/07/2018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03/07/2018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8DABE-8B1B-427B-9D88-A33F3372C42A}" type="datetimeFigureOut">
              <a:rPr lang="fr-FR" smtClean="0"/>
              <a:pPr/>
              <a:t>03/07/2018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1643050"/>
            <a:ext cx="8229600" cy="1143000"/>
          </a:xfrm>
          <a:solidFill>
            <a:srgbClr val="FFFF00"/>
          </a:solidFill>
        </p:spPr>
        <p:txBody>
          <a:bodyPr/>
          <a:lstStyle/>
          <a:p>
            <a:r>
              <a:rPr lang="fr-FR" dirty="0" smtClean="0"/>
              <a:t>CONSTRUIRE VOS ENVELOPPES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3286124"/>
            <a:ext cx="8229600" cy="2840039"/>
          </a:xfrm>
        </p:spPr>
        <p:txBody>
          <a:bodyPr/>
          <a:lstStyle/>
          <a:p>
            <a:pPr algn="ctr"/>
            <a:r>
              <a:rPr lang="en-US" i="1" dirty="0" smtClean="0"/>
              <a:t>"Construction of such an Envelope                     is always the starting point                               for observational cyclic analysis"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Jim Hurst- Profit Magic - page 37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58204" cy="1143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Pourquoi utiliser une Moyenne Mobile Centrée ?</a:t>
            </a:r>
            <a:endParaRPr lang="fr-FR" sz="32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84226"/>
            <a:ext cx="8229600" cy="3557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Construire </a:t>
            </a:r>
            <a:br>
              <a:rPr lang="fr-FR" dirty="0" smtClean="0"/>
            </a:br>
            <a:r>
              <a:rPr lang="fr-FR" dirty="0" smtClean="0"/>
              <a:t>une Moyenne Mobile Centrée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fr-FR" dirty="0" smtClean="0"/>
          </a:p>
          <a:p>
            <a:r>
              <a:rPr lang="fr-FR" dirty="0" smtClean="0"/>
              <a:t>Le dernier point de la Moyenne Mobile Centrée (MMC) se trouve ½ période en arrière</a:t>
            </a:r>
          </a:p>
          <a:p>
            <a:endParaRPr lang="fr-FR" dirty="0" smtClean="0"/>
          </a:p>
          <a:p>
            <a:r>
              <a:rPr lang="fr-FR" dirty="0" smtClean="0"/>
              <a:t>Exemple : Si on prend une moyenne mobile 21 jours, la dernière valeur calculée de la MM21 est positionnée 10 jours en arrière à J-11.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La Moyenne Mobile Centrée agit comme un " filtre" (</a:t>
            </a:r>
            <a:r>
              <a:rPr lang="fr-FR" dirty="0" err="1" smtClean="0"/>
              <a:t>Low</a:t>
            </a:r>
            <a:r>
              <a:rPr lang="fr-FR" dirty="0" smtClean="0"/>
              <a:t> </a:t>
            </a:r>
            <a:r>
              <a:rPr lang="fr-FR" dirty="0" err="1" smtClean="0"/>
              <a:t>Pass</a:t>
            </a:r>
            <a:r>
              <a:rPr lang="fr-FR" dirty="0" smtClean="0"/>
              <a:t> </a:t>
            </a:r>
            <a:r>
              <a:rPr lang="fr-FR" dirty="0" err="1" smtClean="0"/>
              <a:t>Filter</a:t>
            </a:r>
            <a:r>
              <a:rPr lang="fr-FR" dirty="0" smtClean="0"/>
              <a:t>").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endParaRPr lang="fr-FR" dirty="0" smtClean="0"/>
          </a:p>
          <a:p>
            <a:pPr>
              <a:buFontTx/>
              <a:buChar char="-"/>
            </a:pPr>
            <a:r>
              <a:rPr lang="fr-FR" dirty="0" smtClean="0"/>
              <a:t>élimine le cycle ( la fréquence) correspondant                à la durée (</a:t>
            </a:r>
            <a:r>
              <a:rPr lang="fr-FR" dirty="0" err="1" smtClean="0"/>
              <a:t>span</a:t>
            </a:r>
            <a:r>
              <a:rPr lang="fr-FR" dirty="0" smtClean="0"/>
              <a:t>) utilisée pour la calculer.</a:t>
            </a:r>
          </a:p>
          <a:p>
            <a:pPr>
              <a:buFontTx/>
              <a:buChar char="-"/>
            </a:pP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- écrase les cycles (fréquences) de durée inférieure       à la durée (</a:t>
            </a:r>
            <a:r>
              <a:rPr lang="fr-FR" dirty="0" err="1" smtClean="0"/>
              <a:t>span</a:t>
            </a:r>
            <a:r>
              <a:rPr lang="fr-FR" dirty="0" smtClean="0"/>
              <a:t>) utilisée pour la calculer</a:t>
            </a:r>
          </a:p>
          <a:p>
            <a:pPr>
              <a:buFontTx/>
              <a:buChar char="-"/>
            </a:pP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- laisse passer les cycles (fréquences) de durée supérieure à la durée (</a:t>
            </a:r>
            <a:r>
              <a:rPr lang="fr-FR" dirty="0" err="1" smtClean="0"/>
              <a:t>span</a:t>
            </a:r>
            <a:r>
              <a:rPr lang="fr-FR" dirty="0" smtClean="0"/>
              <a:t>) utilisée pour la calculer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Exemple : </a:t>
            </a:r>
            <a:br>
              <a:rPr lang="fr-FR" dirty="0" smtClean="0"/>
            </a:br>
            <a:r>
              <a:rPr lang="fr-FR" b="1" dirty="0" smtClean="0"/>
              <a:t>La Moyenne Mobile Centrée 4 Mois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fr-FR" dirty="0" smtClean="0"/>
              <a:t/>
            </a:r>
            <a:br>
              <a:rPr lang="fr-FR" dirty="0" smtClean="0"/>
            </a:br>
            <a:r>
              <a:rPr lang="fr-FR" sz="3400" dirty="0" smtClean="0"/>
              <a:t>- élimine le cycle de 4 Mois.</a:t>
            </a:r>
          </a:p>
          <a:p>
            <a:pPr>
              <a:buNone/>
            </a:pPr>
            <a:r>
              <a:rPr lang="fr-FR" sz="3400" dirty="0" smtClean="0"/>
              <a:t/>
            </a:r>
            <a:br>
              <a:rPr lang="fr-FR" sz="3400" dirty="0" smtClean="0"/>
            </a:br>
            <a:r>
              <a:rPr lang="fr-FR" sz="3400" dirty="0" smtClean="0"/>
              <a:t>- écrase les cycles de durée inférieure à 4 Mois ( 3 Mois, 2 Mois, 1 Mois, 2 Semaines </a:t>
            </a:r>
            <a:r>
              <a:rPr lang="fr-FR" sz="3400" dirty="0" err="1" smtClean="0"/>
              <a:t>etc</a:t>
            </a:r>
            <a:r>
              <a:rPr lang="fr-FR" sz="3400" dirty="0" smtClean="0"/>
              <a:t>)</a:t>
            </a:r>
          </a:p>
          <a:p>
            <a:pPr>
              <a:buNone/>
            </a:pPr>
            <a:r>
              <a:rPr lang="fr-FR" sz="3400" dirty="0" smtClean="0"/>
              <a:t/>
            </a:r>
            <a:br>
              <a:rPr lang="fr-FR" sz="3400" dirty="0" smtClean="0"/>
            </a:br>
            <a:r>
              <a:rPr lang="fr-FR" sz="3400" dirty="0" smtClean="0"/>
              <a:t>- laisse passer les cycles de durée supérieure ( 18 Ans, 9 Ans,  6 Ans, 4.5 Ans, 3 Ans, 18 Mois, 9 Mois, 6 Mois)</a:t>
            </a:r>
          </a:p>
          <a:p>
            <a:pPr>
              <a:buNone/>
            </a:pPr>
            <a:r>
              <a:rPr lang="fr-FR" sz="3400" dirty="0" smtClean="0"/>
              <a:t/>
            </a:r>
            <a:br>
              <a:rPr lang="fr-FR" sz="3400" dirty="0" smtClean="0"/>
            </a:br>
            <a:r>
              <a:rPr lang="fr-FR" sz="3400" dirty="0" smtClean="0"/>
              <a:t/>
            </a:r>
            <a:br>
              <a:rPr lang="fr-FR" sz="3400" dirty="0" smtClean="0"/>
            </a:br>
            <a:r>
              <a:rPr lang="fr-FR" sz="3400" dirty="0" smtClean="0"/>
              <a:t>La Moyenne Mobile Centrée 4 Mois donne la Tendance de la Somme des Cycles de durée supérieure.</a:t>
            </a:r>
            <a:br>
              <a:rPr lang="fr-FR" sz="3400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MAUREL &amp; PROM : </a:t>
            </a:r>
            <a:br>
              <a:rPr lang="fr-FR" dirty="0" smtClean="0"/>
            </a:br>
            <a:r>
              <a:rPr lang="fr-FR" dirty="0" smtClean="0"/>
              <a:t>Fractale « Mère » 0 / 100</a:t>
            </a:r>
            <a:endParaRPr lang="fr-FR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MAUREL &amp; PROM : </a:t>
            </a:r>
            <a:br>
              <a:rPr lang="fr-FR" dirty="0" smtClean="0"/>
            </a:br>
            <a:r>
              <a:rPr lang="fr-FR" dirty="0" smtClean="0"/>
              <a:t>Fractale « Active » 0 / 25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fr-FR" sz="3600" u="sng" dirty="0" smtClean="0"/>
              <a:t>Définition de l’Octave de l’Enveloppe 1 An</a:t>
            </a:r>
            <a:endParaRPr lang="fr-FR" sz="3600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La Fractale « Mère » est 0 / 100</a:t>
            </a:r>
          </a:p>
          <a:p>
            <a:r>
              <a:rPr lang="fr-FR" dirty="0" smtClean="0"/>
              <a:t>L’Octave Majeur est donc 100 / 8 = 12,5</a:t>
            </a:r>
          </a:p>
          <a:p>
            <a:endParaRPr lang="fr-FR" dirty="0" smtClean="0"/>
          </a:p>
          <a:p>
            <a:r>
              <a:rPr lang="fr-FR" dirty="0" smtClean="0"/>
              <a:t>La Fractale « Active » est 0 / 25</a:t>
            </a:r>
          </a:p>
          <a:p>
            <a:r>
              <a:rPr lang="fr-FR" dirty="0" smtClean="0"/>
              <a:t>L’Octave Mineur est donc 25 / 8 = 3,125</a:t>
            </a:r>
          </a:p>
          <a:p>
            <a:endParaRPr lang="fr-FR" dirty="0" smtClean="0"/>
          </a:p>
          <a:p>
            <a:r>
              <a:rPr lang="fr-FR" dirty="0" smtClean="0"/>
              <a:t>On choisira donc 3,125 comme Octave       pour la construction de l’Enveloppe 1 An.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Construction de l’Enveloppe 1 An</a:t>
            </a:r>
            <a:endParaRPr lang="fr-FR" dirty="0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996918"/>
            <a:ext cx="8229600" cy="3732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Construction de l’Enveloppe 6 Mois</a:t>
            </a:r>
            <a:endParaRPr lang="fr-FR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996918"/>
            <a:ext cx="8229600" cy="3732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568952" cy="1143000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Construction de l’Enveloppe 6 Semaines</a:t>
            </a:r>
            <a:endParaRPr lang="fr-FR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996918"/>
            <a:ext cx="8229600" cy="3732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Diviser ou multiplier par 2</a:t>
            </a:r>
            <a:br>
              <a:rPr lang="fr-FR" dirty="0" smtClean="0"/>
            </a:br>
            <a:r>
              <a:rPr lang="fr-FR" dirty="0" smtClean="0"/>
              <a:t> l’Octave opératif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Pour gérer :</a:t>
            </a:r>
          </a:p>
          <a:p>
            <a:endParaRPr lang="fr-FR" dirty="0" smtClean="0"/>
          </a:p>
          <a:p>
            <a:r>
              <a:rPr lang="fr-FR" dirty="0" smtClean="0"/>
              <a:t>- les changement d’Unité de Temps (UT)</a:t>
            </a:r>
          </a:p>
          <a:p>
            <a:endParaRPr lang="fr-FR" dirty="0" smtClean="0"/>
          </a:p>
          <a:p>
            <a:r>
              <a:rPr lang="fr-FR" dirty="0" smtClean="0"/>
              <a:t>- les modifications de Volatilité</a:t>
            </a:r>
          </a:p>
          <a:p>
            <a:endParaRPr lang="fr-FR" dirty="0" smtClean="0"/>
          </a:p>
          <a:p>
            <a:r>
              <a:rPr lang="fr-FR" dirty="0" smtClean="0"/>
              <a:t>- les GAPS UP ou DOWN  à l’ouverture du marché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143000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NZDUSD : Price Range = 0,88-0,38 =0.50</a:t>
            </a:r>
            <a:br>
              <a:rPr lang="fr-FR" dirty="0" smtClean="0"/>
            </a:br>
            <a:r>
              <a:rPr lang="fr-FR" dirty="0" smtClean="0"/>
              <a:t>Octave = 0.5 / 8 = 0.0625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60803" y="1600200"/>
            <a:ext cx="802239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143000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NZDUSD : Price Range = 0,88-0,38 </a:t>
            </a:r>
            <a:br>
              <a:rPr lang="fr-FR" dirty="0" smtClean="0"/>
            </a:br>
            <a:r>
              <a:rPr lang="fr-FR" dirty="0" smtClean="0"/>
              <a:t>Octave = 1 / 8 = 0.125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60803" y="1600200"/>
            <a:ext cx="802239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43985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NZDUSD : Paramètres des Enveloppes</a:t>
            </a:r>
            <a:br>
              <a:rPr lang="fr-FR" sz="3200" dirty="0" smtClean="0"/>
            </a:br>
            <a:r>
              <a:rPr lang="fr-FR" sz="3200" dirty="0" smtClean="0"/>
              <a:t> 5 ans - Hebdo</a:t>
            </a:r>
            <a:br>
              <a:rPr lang="fr-FR" sz="3200" dirty="0" smtClean="0"/>
            </a:br>
            <a:r>
              <a:rPr lang="fr-FR" sz="3200" dirty="0" smtClean="0"/>
              <a:t>0.125 / 0.0625 / 0.03125</a:t>
            </a:r>
            <a:endParaRPr lang="fr-FR" sz="3200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2000240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43985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NZDUSD : Paramètres des Enveloppes</a:t>
            </a:r>
            <a:br>
              <a:rPr lang="fr-FR" sz="3200" dirty="0" smtClean="0"/>
            </a:br>
            <a:r>
              <a:rPr lang="fr-FR" sz="3200" dirty="0" smtClean="0"/>
              <a:t> 1 an - Jour</a:t>
            </a:r>
            <a:br>
              <a:rPr lang="fr-FR" sz="3200" dirty="0" smtClean="0"/>
            </a:br>
            <a:r>
              <a:rPr lang="fr-FR" sz="3200" dirty="0" smtClean="0"/>
              <a:t>0.03125 / 0.015625 / 0.0078125</a:t>
            </a:r>
            <a:endParaRPr lang="fr-FR" sz="32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2000240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43985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NZDUSD : Paramètres des Enveloppes</a:t>
            </a:r>
            <a:br>
              <a:rPr lang="fr-FR" sz="3200" dirty="0" smtClean="0"/>
            </a:br>
            <a:r>
              <a:rPr lang="fr-FR" sz="3200" dirty="0" smtClean="0"/>
              <a:t> 6 Mois – 2 H = 120 minutes</a:t>
            </a:r>
            <a:br>
              <a:rPr lang="fr-FR" sz="3200" dirty="0" smtClean="0"/>
            </a:br>
            <a:r>
              <a:rPr lang="fr-FR" sz="3200" dirty="0" smtClean="0"/>
              <a:t>0.015625 / 0.0078125 / 0.00390625</a:t>
            </a:r>
            <a:endParaRPr lang="fr-FR" sz="32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071678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43985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NZDUSD : Paramètres de l’Enveloppe</a:t>
            </a:r>
            <a:br>
              <a:rPr lang="fr-FR" sz="3200" dirty="0" smtClean="0"/>
            </a:br>
            <a:r>
              <a:rPr lang="fr-FR" sz="3200" dirty="0" smtClean="0"/>
              <a:t> 3 Mois – 1 H = 60 minutes</a:t>
            </a:r>
            <a:br>
              <a:rPr lang="fr-FR" sz="3200" dirty="0" smtClean="0"/>
            </a:br>
            <a:r>
              <a:rPr lang="fr-FR" sz="3200" dirty="0" smtClean="0"/>
              <a:t>0.015625 / 0.0078125 / 0.00390625</a:t>
            </a:r>
            <a:endParaRPr lang="fr-FR" sz="3200" dirty="0"/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071678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43985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NZDUSD : Paramètres des Enveloppes</a:t>
            </a:r>
            <a:br>
              <a:rPr lang="fr-FR" sz="3200" dirty="0" smtClean="0"/>
            </a:br>
            <a:r>
              <a:rPr lang="fr-FR" sz="3200" dirty="0" smtClean="0"/>
              <a:t> 1 Mois –  30 minutes</a:t>
            </a:r>
            <a:br>
              <a:rPr lang="fr-FR" sz="3200" dirty="0" smtClean="0"/>
            </a:br>
            <a:r>
              <a:rPr lang="fr-FR" sz="3200" dirty="0" smtClean="0"/>
              <a:t>0.0078125 / 0.00390625 / 0.001953125</a:t>
            </a:r>
            <a:endParaRPr lang="fr-FR" sz="32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2000240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43985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NZDUSD : Paramètres des Enveloppes</a:t>
            </a:r>
            <a:br>
              <a:rPr lang="fr-FR" sz="3200" dirty="0" smtClean="0"/>
            </a:br>
            <a:r>
              <a:rPr lang="fr-FR" sz="3200" dirty="0" smtClean="0"/>
              <a:t> 5 Jours–  5 minutes</a:t>
            </a:r>
            <a:br>
              <a:rPr lang="fr-FR" sz="3200" dirty="0" smtClean="0"/>
            </a:br>
            <a:r>
              <a:rPr lang="fr-FR" sz="3200" dirty="0" smtClean="0"/>
              <a:t>0.00390625 / 0.001953125 / 0.0009765625</a:t>
            </a:r>
            <a:endParaRPr lang="fr-FR" sz="3200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928802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fr-FR" dirty="0" smtClean="0"/>
              <a:t>Retour à la Moyenne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3406" y="1600200"/>
            <a:ext cx="799718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DAX : GAP Up + 94 points</a:t>
            </a:r>
            <a:endParaRPr lang="fr-F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66921" y="1600200"/>
            <a:ext cx="801015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DAX : GAP UP + 100 points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6983" y="1600200"/>
            <a:ext cx="805003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2260</TotalTime>
  <Words>234</Words>
  <Application>Microsoft Office PowerPoint</Application>
  <PresentationFormat>Affichage à l'écran (4:3)</PresentationFormat>
  <Paragraphs>50</Paragraphs>
  <Slides>23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4" baseType="lpstr">
      <vt:lpstr>Thème Office</vt:lpstr>
      <vt:lpstr>CONSTRUIRE VOS ENVELOPPES</vt:lpstr>
      <vt:lpstr>Pourquoi utiliser une Moyenne Mobile Centrée ?</vt:lpstr>
      <vt:lpstr>Construire  une Moyenne Mobile Centrée</vt:lpstr>
      <vt:lpstr>La Moyenne Mobile Centrée agit comme un " filtre" (Low Pass Filter").</vt:lpstr>
      <vt:lpstr>Exemple :  La Moyenne Mobile Centrée 4 Mois</vt:lpstr>
      <vt:lpstr>MAUREL &amp; PROM :  Fractale « Mère » 0 / 100</vt:lpstr>
      <vt:lpstr>MAUREL &amp; PROM :  Fractale « Active » 0 / 25</vt:lpstr>
      <vt:lpstr>Définition de l’Octave de l’Enveloppe 1 An</vt:lpstr>
      <vt:lpstr>Construction de l’Enveloppe 1 An</vt:lpstr>
      <vt:lpstr>Construction de l’Enveloppe 6 Mois</vt:lpstr>
      <vt:lpstr>Construction de l’Enveloppe 6 Semaines</vt:lpstr>
      <vt:lpstr>Diviser ou multiplier par 2  l’Octave opératif</vt:lpstr>
      <vt:lpstr>NZDUSD : Price Range = 0,88-0,38 =0.50 Octave = 0.5 / 8 = 0.0625</vt:lpstr>
      <vt:lpstr>NZDUSD : Price Range = 0,88-0,38  Octave = 1 / 8 = 0.125</vt:lpstr>
      <vt:lpstr>NZDUSD : Paramètres des Enveloppes  5 ans - Hebdo 0.125 / 0.0625 / 0.03125</vt:lpstr>
      <vt:lpstr>NZDUSD : Paramètres des Enveloppes  1 an - Jour 0.03125 / 0.015625 / 0.0078125</vt:lpstr>
      <vt:lpstr>NZDUSD : Paramètres des Enveloppes  6 Mois – 2 H = 120 minutes 0.015625 / 0.0078125 / 0.00390625</vt:lpstr>
      <vt:lpstr>NZDUSD : Paramètres de l’Enveloppe  3 Mois – 1 H = 60 minutes 0.015625 / 0.0078125 / 0.00390625</vt:lpstr>
      <vt:lpstr>NZDUSD : Paramètres des Enveloppes  1 Mois –  30 minutes 0.0078125 / 0.00390625 / 0.001953125</vt:lpstr>
      <vt:lpstr>NZDUSD : Paramètres des Enveloppes  5 Jours–  5 minutes 0.00390625 / 0.001953125 / 0.0009765625</vt:lpstr>
      <vt:lpstr>Retour à la Moyenne</vt:lpstr>
      <vt:lpstr>DAX : GAP Up + 94 points</vt:lpstr>
      <vt:lpstr>DAX : GAP UP + 100 points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CROISEMENTS DE MOYENNES MOBILES CENTREES (MMC)</dc:title>
  <dc:creator>alain</dc:creator>
  <cp:lastModifiedBy>darty</cp:lastModifiedBy>
  <cp:revision>177</cp:revision>
  <dcterms:created xsi:type="dcterms:W3CDTF">2013-02-24T01:49:40Z</dcterms:created>
  <dcterms:modified xsi:type="dcterms:W3CDTF">2018-07-03T20:54:38Z</dcterms:modified>
</cp:coreProperties>
</file>