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83" r:id="rId4"/>
    <p:sldId id="295" r:id="rId5"/>
    <p:sldId id="298" r:id="rId6"/>
    <p:sldId id="301" r:id="rId7"/>
    <p:sldId id="302" r:id="rId8"/>
    <p:sldId id="296" r:id="rId9"/>
    <p:sldId id="285" r:id="rId10"/>
    <p:sldId id="286" r:id="rId11"/>
    <p:sldId id="284" r:id="rId12"/>
    <p:sldId id="258" r:id="rId13"/>
    <p:sldId id="288" r:id="rId14"/>
    <p:sldId id="300" r:id="rId15"/>
    <p:sldId id="299" r:id="rId16"/>
    <p:sldId id="292" r:id="rId17"/>
    <p:sldId id="293" r:id="rId18"/>
    <p:sldId id="294" r:id="rId19"/>
    <p:sldId id="290" r:id="rId20"/>
    <p:sldId id="291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7" autoAdjust="0"/>
    <p:restoredTop sz="94638" autoAdjust="0"/>
  </p:normalViewPr>
  <p:slideViewPr>
    <p:cSldViewPr>
      <p:cViewPr>
        <p:scale>
          <a:sx n="71" d="100"/>
          <a:sy n="71" d="100"/>
        </p:scale>
        <p:origin x="-193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417F-2E48-4E45-918B-D92C609DDFA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La  Structure </a:t>
            </a:r>
            <a:r>
              <a:rPr lang="fr-FR" dirty="0" err="1" smtClean="0"/>
              <a:t>Fractalienne</a:t>
            </a:r>
            <a:r>
              <a:rPr lang="fr-FR" dirty="0" smtClean="0"/>
              <a:t>                    des Espaces Temps / Prix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LA STRUCTURE DU TEMPS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La Structure de l’Octave Musical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9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space réservé du contenu 3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La Structure de l’Octave Musical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94052" y="1600200"/>
            <a:ext cx="75558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L’INVARIANCE D’ECHELLE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Par une étude précise de séries </a:t>
            </a:r>
            <a:r>
              <a:rPr lang="fr-FR" b="1" dirty="0" smtClean="0"/>
              <a:t>de cours boursiers</a:t>
            </a:r>
            <a:r>
              <a:rPr lang="fr-FR" dirty="0" smtClean="0"/>
              <a:t> Mandelbrot montre que les fluctuations à long terme ont exactement la même allure que les fluctuations à cours terme (</a:t>
            </a:r>
            <a:r>
              <a:rPr lang="fr-FR" b="1" dirty="0" smtClean="0"/>
              <a:t>invariance d'échelle</a:t>
            </a:r>
            <a:r>
              <a:rPr lang="fr-FR" dirty="0" smtClean="0"/>
              <a:t>). </a:t>
            </a:r>
          </a:p>
          <a:p>
            <a:r>
              <a:rPr lang="fr-FR" dirty="0" smtClean="0"/>
              <a:t>Bien entendu cette théorie fractale des cours boursiers ne permet pas de prédire ce qui va se passer à un moment donné </a:t>
            </a:r>
          </a:p>
          <a:p>
            <a:r>
              <a:rPr lang="fr-FR" dirty="0" smtClean="0"/>
              <a:t>Mais elle permet de prédire que des variations brutales peuvent se produire de manière pratiquement inattendue lorsque la liberté des cours n'est pas encadrée par des freins institutionnels.</a:t>
            </a:r>
            <a:endParaRPr lang="fr-FR" dirty="0"/>
          </a:p>
        </p:txBody>
      </p:sp>
      <p:pic>
        <p:nvPicPr>
          <p:cNvPr id="23554" name="Picture 2" descr="http://www.tuncay2.com/imguser/forum/20130307/19350070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96944" cy="648072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3" y="57150"/>
            <a:ext cx="8601075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Comment GANN conseille </a:t>
            </a:r>
            <a:br>
              <a:rPr lang="fr-FR" dirty="0" smtClean="0"/>
            </a:br>
            <a:r>
              <a:rPr lang="fr-FR" dirty="0" smtClean="0"/>
              <a:t>de diviser l’année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4286"/>
            <a:ext cx="8229600" cy="437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Comment GANN conseille </a:t>
            </a:r>
            <a:br>
              <a:rPr lang="fr-FR" dirty="0" smtClean="0"/>
            </a:br>
            <a:r>
              <a:rPr lang="fr-FR" dirty="0" smtClean="0"/>
              <a:t>de diviser l’année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785926"/>
            <a:ext cx="7560000" cy="466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L’INVARIANCE D’ECHELLE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Par une étude précise de séries </a:t>
            </a:r>
            <a:r>
              <a:rPr lang="fr-FR" b="1" dirty="0" smtClean="0"/>
              <a:t>de cours boursiers</a:t>
            </a:r>
            <a:r>
              <a:rPr lang="fr-FR" dirty="0" smtClean="0"/>
              <a:t> Mandelbrot montre que les fluctuations à long terme ont exactement la même allure que les fluctuations à cours terme (</a:t>
            </a:r>
            <a:r>
              <a:rPr lang="fr-FR" b="1" dirty="0" smtClean="0"/>
              <a:t>invariance d'échelle</a:t>
            </a:r>
            <a:r>
              <a:rPr lang="fr-FR" dirty="0" smtClean="0"/>
              <a:t>). </a:t>
            </a:r>
          </a:p>
          <a:p>
            <a:r>
              <a:rPr lang="fr-FR" dirty="0" smtClean="0"/>
              <a:t>Bien entendu cette théorie fractale des cours boursiers ne permet pas de prédire ce qui va se passer à un moment donné </a:t>
            </a:r>
          </a:p>
          <a:p>
            <a:r>
              <a:rPr lang="fr-FR" dirty="0" smtClean="0"/>
              <a:t>Mais elle permet de prédire que des variations brutales peuvent se produire de manière pratiquement inattendue lorsque la liberté des cours n'est pas encadrée par des freins institutionnels.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Les Intervalles de Temps à Utiliser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8</a:t>
            </a:r>
          </a:p>
          <a:p>
            <a:r>
              <a:rPr lang="fr-FR" dirty="0" smtClean="0"/>
              <a:t>                                       16</a:t>
            </a:r>
          </a:p>
          <a:p>
            <a:r>
              <a:rPr lang="fr-FR" dirty="0" smtClean="0"/>
              <a:t>                                       32 (</a:t>
            </a:r>
            <a:r>
              <a:rPr lang="fr-FR" dirty="0" err="1" smtClean="0"/>
              <a:t>Re</a:t>
            </a:r>
            <a:r>
              <a:rPr lang="fr-FR" dirty="0" smtClean="0"/>
              <a:t>)</a:t>
            </a:r>
          </a:p>
          <a:p>
            <a:r>
              <a:rPr lang="fr-FR" dirty="0" smtClean="0"/>
              <a:t>                                       64 (Mi)</a:t>
            </a:r>
          </a:p>
          <a:p>
            <a:r>
              <a:rPr lang="fr-FR" dirty="0" smtClean="0"/>
              <a:t>                                       128 (Sol)</a:t>
            </a:r>
          </a:p>
          <a:p>
            <a:r>
              <a:rPr lang="fr-FR" dirty="0" smtClean="0"/>
              <a:t>                                       256 (Do </a:t>
            </a:r>
            <a:r>
              <a:rPr lang="fr-FR" dirty="0" err="1" smtClean="0"/>
              <a:t>high</a:t>
            </a:r>
            <a:r>
              <a:rPr lang="fr-FR" dirty="0" smtClean="0"/>
              <a:t>)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Les Intervalles de Temps à Utiliser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12</a:t>
            </a:r>
          </a:p>
          <a:p>
            <a:r>
              <a:rPr lang="fr-FR" dirty="0" smtClean="0"/>
              <a:t>                                       24</a:t>
            </a:r>
          </a:p>
          <a:p>
            <a:r>
              <a:rPr lang="fr-FR" dirty="0" smtClean="0"/>
              <a:t>                                       48</a:t>
            </a:r>
          </a:p>
          <a:p>
            <a:r>
              <a:rPr lang="fr-FR" dirty="0" smtClean="0"/>
              <a:t>                                       96</a:t>
            </a:r>
          </a:p>
          <a:p>
            <a:r>
              <a:rPr lang="fr-FR" dirty="0" smtClean="0"/>
              <a:t>                                       192</a:t>
            </a:r>
          </a:p>
          <a:p>
            <a:r>
              <a:rPr lang="fr-FR" dirty="0" smtClean="0"/>
              <a:t>                                       384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500174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La Structure des Prix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125791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L’Ultime Vision des Prix par </a:t>
            </a:r>
            <a:r>
              <a:rPr lang="fr-FR" dirty="0" err="1" smtClean="0"/>
              <a:t>Gann</a:t>
            </a:r>
            <a:r>
              <a:rPr lang="fr-FR" dirty="0" smtClean="0"/>
              <a:t>  :</a:t>
            </a:r>
            <a:br>
              <a:rPr lang="fr-FR" dirty="0" smtClean="0"/>
            </a:br>
            <a:r>
              <a:rPr lang="fr-FR" dirty="0" smtClean="0"/>
              <a:t>Autosimilarité des Fractales de Prix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67544" y="1628796"/>
          <a:ext cx="8229599" cy="4248497"/>
        </p:xfrm>
        <a:graphic>
          <a:graphicData uri="http://schemas.openxmlformats.org/drawingml/2006/table">
            <a:tbl>
              <a:tblPr/>
              <a:tblGrid>
                <a:gridCol w="957716"/>
                <a:gridCol w="3266055"/>
                <a:gridCol w="736704"/>
                <a:gridCol w="736704"/>
                <a:gridCol w="1059012"/>
                <a:gridCol w="736704"/>
                <a:gridCol w="736704"/>
              </a:tblGrid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OCTAVE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PROPRIETES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(8/8)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(7/8)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(6/8)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(5/8)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Haut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(4/8)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Major Support / Resistance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(3/8)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Bas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(2/8)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(1/8)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(0/8)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Phase de Transition / Zone d’Hésitation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60634"/>
            <a:ext cx="8229600" cy="440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Addition et Soustraction                     des propriétés des SRL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539551" y="1700812"/>
          <a:ext cx="8208912" cy="4464493"/>
        </p:xfrm>
        <a:graphic>
          <a:graphicData uri="http://schemas.openxmlformats.org/drawingml/2006/table">
            <a:tbl>
              <a:tblPr/>
              <a:tblGrid>
                <a:gridCol w="1163644"/>
                <a:gridCol w="3968325"/>
                <a:gridCol w="895111"/>
                <a:gridCol w="895111"/>
                <a:gridCol w="1286721"/>
              </a:tblGrid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OCTAVE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PROPRIETES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312,5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78,125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(8/8)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10 000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(7/8)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8 750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4 687,5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3671,875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(6/8)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7 500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4 375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3593,750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(5/8)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Haut de la Zone d'Hésitation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6 250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4 062,5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3515,625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(4/8)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Major Support / Resistance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3437,500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(3/8)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Bas de la Zone d'Hésitation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3 437,5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3359,375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(2/8)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3281,250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(1/8)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2 812,5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3203,125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(0/8)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 dirty="0">
                          <a:latin typeface="Arial"/>
                        </a:rPr>
                        <a:t>3125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0 / 100 000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Phase de Transition</a:t>
            </a:r>
            <a:endParaRPr lang="fr-FR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84527"/>
            <a:ext cx="8229600" cy="395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DAX - 0 / 25 000</a:t>
            </a:r>
            <a:br>
              <a:rPr lang="fr-FR" dirty="0" smtClean="0"/>
            </a:br>
            <a:r>
              <a:rPr lang="fr-FR" dirty="0" smtClean="0"/>
              <a:t>Son actuelle </a:t>
            </a:r>
            <a:r>
              <a:rPr lang="fr-FR" dirty="0" smtClean="0"/>
              <a:t>Fractale « opérative »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La  Structure </a:t>
            </a:r>
            <a:r>
              <a:rPr lang="fr-FR" dirty="0" err="1" smtClean="0"/>
              <a:t>Fractalienne</a:t>
            </a:r>
            <a:r>
              <a:rPr lang="fr-FR" dirty="0" smtClean="0"/>
              <a:t>                    des Espaces Temps / Prix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> = 187.5 &gt; 125</a:t>
            </a:r>
            <a:br>
              <a:rPr lang="fr-FR" dirty="0" smtClean="0"/>
            </a:br>
            <a:r>
              <a:rPr lang="fr-FR" dirty="0" smtClean="0"/>
              <a:t>Fractale 0 / 1 000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Fractale « opérative » :  0 / 250</a:t>
            </a:r>
            <a:endParaRPr lang="fr-FR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577</Words>
  <Application>Microsoft Office PowerPoint</Application>
  <PresentationFormat>Affichage à l'écran (4:3)</PresentationFormat>
  <Paragraphs>167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La  Structure Fractalienne                    des Espaces Temps / Prix</vt:lpstr>
      <vt:lpstr>LA STRUCTURE DU TEMPS</vt:lpstr>
      <vt:lpstr>La Structure de l’Octave Musical</vt:lpstr>
      <vt:lpstr>La Structure de l’Octave Musical</vt:lpstr>
      <vt:lpstr>L’INVARIANCE D’ECHELLE</vt:lpstr>
      <vt:lpstr>Comment GANN conseille  de diviser l’année</vt:lpstr>
      <vt:lpstr>Comment GANN conseille  de diviser l’année</vt:lpstr>
      <vt:lpstr>L’INVARIANCE D’ECHELLE</vt:lpstr>
      <vt:lpstr>Les Intervalles de Temps à Utiliser</vt:lpstr>
      <vt:lpstr>Les Intervalles de Temps à Utiliser</vt:lpstr>
      <vt:lpstr>La Structure des Prix</vt:lpstr>
      <vt:lpstr>L’Ultime Vision des Prix par Gann  : Autosimilarité des Fractales de Prix</vt:lpstr>
      <vt:lpstr>Phase de Transition / Zone d’Hésitation</vt:lpstr>
      <vt:lpstr>Addition et Soustraction                     des propriétés des SRL</vt:lpstr>
      <vt:lpstr>DAX – 0 / 100 000</vt:lpstr>
      <vt:lpstr>DAX – Phase de Transition</vt:lpstr>
      <vt:lpstr>DAX - 0 / 25 000 Son actuelle Fractale « opérative »</vt:lpstr>
      <vt:lpstr>La  Structure Fractalienne                    des Espaces Temps / Prix</vt:lpstr>
      <vt:lpstr>Facebook = 187.5 &gt; 125 Fractale 0 / 1 000</vt:lpstr>
      <vt:lpstr>Facebook Fractale « opérative » :  0 / 250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FRACTALES DE PRIX</dc:title>
  <dc:creator>alain</dc:creator>
  <cp:lastModifiedBy>darty</cp:lastModifiedBy>
  <cp:revision>88</cp:revision>
  <dcterms:created xsi:type="dcterms:W3CDTF">2013-02-24T01:48:56Z</dcterms:created>
  <dcterms:modified xsi:type="dcterms:W3CDTF">2019-04-05T18:32:21Z</dcterms:modified>
</cp:coreProperties>
</file>